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8"/>
  </p:notesMasterIdLst>
  <p:sldIdLst>
    <p:sldId id="256" r:id="rId2"/>
    <p:sldId id="277" r:id="rId3"/>
    <p:sldId id="278" r:id="rId4"/>
    <p:sldId id="257" r:id="rId5"/>
    <p:sldId id="258" r:id="rId6"/>
    <p:sldId id="273" r:id="rId7"/>
    <p:sldId id="259" r:id="rId8"/>
    <p:sldId id="260" r:id="rId9"/>
    <p:sldId id="261" r:id="rId10"/>
    <p:sldId id="262" r:id="rId11"/>
    <p:sldId id="264" r:id="rId12"/>
    <p:sldId id="265" r:id="rId13"/>
    <p:sldId id="269" r:id="rId14"/>
    <p:sldId id="274" r:id="rId15"/>
    <p:sldId id="275" r:id="rId16"/>
    <p:sldId id="27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D4D9"/>
    <a:srgbClr val="F7F98A"/>
    <a:srgbClr val="E3FFAF"/>
    <a:srgbClr val="F9E6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6" autoAdjust="0"/>
    <p:restoredTop sz="86318" autoAdjust="0"/>
  </p:normalViewPr>
  <p:slideViewPr>
    <p:cSldViewPr snapToGrid="0" snapToObjects="1">
      <p:cViewPr>
        <p:scale>
          <a:sx n="75" d="100"/>
          <a:sy n="75" d="100"/>
        </p:scale>
        <p:origin x="-2248" y="-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7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640C7F-055E-0C4F-A19F-1891D1B84CDC}" type="datetimeFigureOut">
              <a:rPr lang="en-US" smtClean="0"/>
              <a:t>11/6/13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E0FA9-3465-B24A-BA30-4C755A450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04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E0FA9-3465-B24A-BA30-4C755A4509C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0709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5B233AB-96BE-6344-8B84-C793C221B23A}" type="slidenum">
              <a:rPr lang="en-US"/>
              <a:pPr/>
              <a:t>12</a:t>
            </a:fld>
            <a:endParaRPr lang="en-US"/>
          </a:p>
        </p:txBody>
      </p:sp>
      <p:sp>
        <p:nvSpPr>
          <p:cNvPr id="62465" name="Text Box 1"/>
          <p:cNvSpPr txBox="1">
            <a:spLocks noChangeArrowheads="1"/>
          </p:cNvSpPr>
          <p:nvPr/>
        </p:nvSpPr>
        <p:spPr bwMode="auto">
          <a:xfrm>
            <a:off x="63500" y="48895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b"/>
          <a:lstStyle/>
          <a:p>
            <a:pPr hangingPunct="1">
              <a:lnSpc>
                <a:spcPct val="112000"/>
              </a:lnSpc>
            </a:pPr>
            <a:fld id="{0C491537-B5B9-4E4C-B747-73B988F78C0C}" type="slidenum">
              <a:rPr lang="en-US">
                <a:solidFill>
                  <a:srgbClr val="000000"/>
                </a:solidFill>
                <a:latin typeface="+mn-lt" charset="0"/>
                <a:cs typeface="+mn-ea" charset="0"/>
              </a:rPr>
              <a:pPr hangingPunct="1">
                <a:lnSpc>
                  <a:spcPct val="112000"/>
                </a:lnSpc>
              </a:pPr>
              <a:t>12</a:t>
            </a:fld>
            <a:fld id="{A797C9B3-C406-E846-896F-A8353B49E5BB}" type="slidenum">
              <a:rPr lang="en-US">
                <a:solidFill>
                  <a:srgbClr val="000000"/>
                </a:solidFill>
                <a:latin typeface="+mn-lt" charset="0"/>
                <a:cs typeface="+mn-ea" charset="0"/>
              </a:rPr>
              <a:pPr hangingPunct="1">
                <a:lnSpc>
                  <a:spcPct val="112000"/>
                </a:lnSpc>
              </a:pPr>
              <a:t>12</a:t>
            </a:fld>
            <a:endParaRPr lang="en-US">
              <a:solidFill>
                <a:srgbClr val="000000"/>
              </a:solidFill>
              <a:latin typeface="+mn-lt" charset="0"/>
              <a:cs typeface="+mn-ea" charset="0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1143000" y="685800"/>
            <a:ext cx="4567238" cy="3424238"/>
          </a:xfrm>
          <a:prstGeom prst="rect">
            <a:avLst/>
          </a:prstGeom>
          <a:solidFill>
            <a:srgbClr val="FFFFFF">
              <a:alpha val="50000"/>
            </a:srgbClr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67" name="Text Box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2021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tIns="1764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215900" indent="-214313" eaLnBrk="1">
              <a:lnSpc>
                <a:spcPct val="93000"/>
              </a:lnSpc>
              <a:spcBef>
                <a:spcPct val="0"/>
              </a:spcBef>
            </a:pPr>
            <a:endParaRPr lang="en-US" sz="2000">
              <a:latin typeface="Arial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8A8DF22-00D1-D846-B35F-ADA8F24A4F94}" type="slidenum">
              <a:rPr lang="en-US"/>
              <a:pPr/>
              <a:t>13</a:t>
            </a:fld>
            <a:endParaRPr lang="en-US"/>
          </a:p>
        </p:txBody>
      </p:sp>
      <p:sp>
        <p:nvSpPr>
          <p:cNvPr id="66561" name="Text Box 1"/>
          <p:cNvSpPr txBox="1">
            <a:spLocks noChangeArrowheads="1"/>
          </p:cNvSpPr>
          <p:nvPr/>
        </p:nvSpPr>
        <p:spPr bwMode="auto">
          <a:xfrm>
            <a:off x="63500" y="48895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b"/>
          <a:lstStyle/>
          <a:p>
            <a:pPr hangingPunct="1">
              <a:lnSpc>
                <a:spcPct val="112000"/>
              </a:lnSpc>
            </a:pPr>
            <a:fld id="{0657AE53-EB71-CF4E-8808-39D103F0E591}" type="slidenum">
              <a:rPr lang="en-US">
                <a:solidFill>
                  <a:srgbClr val="000000"/>
                </a:solidFill>
                <a:latin typeface="+mn-lt" charset="0"/>
                <a:cs typeface="+mn-ea" charset="0"/>
              </a:rPr>
              <a:pPr hangingPunct="1">
                <a:lnSpc>
                  <a:spcPct val="112000"/>
                </a:lnSpc>
              </a:pPr>
              <a:t>13</a:t>
            </a:fld>
            <a:fld id="{2FD7EC95-448E-5949-BE0C-C35304B17C89}" type="slidenum">
              <a:rPr lang="en-US">
                <a:solidFill>
                  <a:srgbClr val="000000"/>
                </a:solidFill>
                <a:latin typeface="+mn-lt" charset="0"/>
                <a:cs typeface="+mn-ea" charset="0"/>
              </a:rPr>
              <a:pPr hangingPunct="1">
                <a:lnSpc>
                  <a:spcPct val="112000"/>
                </a:lnSpc>
              </a:pPr>
              <a:t>13</a:t>
            </a:fld>
            <a:endParaRPr lang="en-US">
              <a:solidFill>
                <a:srgbClr val="000000"/>
              </a:solidFill>
              <a:latin typeface="+mn-lt" charset="0"/>
              <a:cs typeface="+mn-ea" charset="0"/>
            </a:endParaRPr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1143000" y="685800"/>
            <a:ext cx="4567238" cy="3424238"/>
          </a:xfrm>
          <a:prstGeom prst="rect">
            <a:avLst/>
          </a:prstGeom>
          <a:solidFill>
            <a:srgbClr val="FFFFFF">
              <a:alpha val="50000"/>
            </a:srgbClr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563" name="Text Box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2021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tIns="1764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215900" indent="-214313" eaLnBrk="1">
              <a:lnSpc>
                <a:spcPct val="93000"/>
              </a:lnSpc>
              <a:spcBef>
                <a:spcPct val="0"/>
              </a:spcBef>
            </a:pPr>
            <a:endParaRPr lang="en-US" sz="2000">
              <a:latin typeface="Arial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1C151FB-C846-2949-9D79-3D25955403D4}" type="slidenum">
              <a:rPr lang="en-US"/>
              <a:pPr/>
              <a:t>4</a:t>
            </a:fld>
            <a:endParaRPr lang="en-US"/>
          </a:p>
        </p:txBody>
      </p:sp>
      <p:sp>
        <p:nvSpPr>
          <p:cNvPr id="54273" name="Text Box 1"/>
          <p:cNvSpPr txBox="1">
            <a:spLocks noChangeArrowheads="1"/>
          </p:cNvSpPr>
          <p:nvPr/>
        </p:nvSpPr>
        <p:spPr bwMode="auto">
          <a:xfrm>
            <a:off x="63500" y="48895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b"/>
          <a:lstStyle/>
          <a:p>
            <a:pPr hangingPunct="1">
              <a:lnSpc>
                <a:spcPct val="112000"/>
              </a:lnSpc>
            </a:pPr>
            <a:fld id="{5078C1AF-C54A-A845-88E0-6D3E5ED88B68}" type="slidenum">
              <a:rPr lang="en-US">
                <a:solidFill>
                  <a:srgbClr val="000000"/>
                </a:solidFill>
                <a:latin typeface="+mn-lt" charset="0"/>
                <a:cs typeface="+mn-ea" charset="0"/>
              </a:rPr>
              <a:pPr hangingPunct="1">
                <a:lnSpc>
                  <a:spcPct val="112000"/>
                </a:lnSpc>
              </a:pPr>
              <a:t>4</a:t>
            </a:fld>
            <a:fld id="{5DF6FA61-566D-C547-9E6F-E437412DF355}" type="slidenum">
              <a:rPr lang="en-US">
                <a:solidFill>
                  <a:srgbClr val="000000"/>
                </a:solidFill>
                <a:latin typeface="+mn-lt" charset="0"/>
                <a:cs typeface="+mn-ea" charset="0"/>
              </a:rPr>
              <a:pPr hangingPunct="1">
                <a:lnSpc>
                  <a:spcPct val="112000"/>
                </a:lnSpc>
              </a:pPr>
              <a:t>4</a:t>
            </a:fld>
            <a:endParaRPr lang="en-US">
              <a:solidFill>
                <a:srgbClr val="000000"/>
              </a:solidFill>
              <a:latin typeface="+mn-lt" charset="0"/>
              <a:cs typeface="+mn-ea" charset="0"/>
            </a:endParaRPr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1143000" y="685800"/>
            <a:ext cx="4567238" cy="3424238"/>
          </a:xfrm>
          <a:prstGeom prst="rect">
            <a:avLst/>
          </a:prstGeom>
          <a:solidFill>
            <a:srgbClr val="FFFFFF">
              <a:alpha val="50000"/>
            </a:srgbClr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75" name="Text Box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2021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tIns="1764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215900" indent="-214313" eaLnBrk="1">
              <a:lnSpc>
                <a:spcPct val="93000"/>
              </a:lnSpc>
              <a:spcBef>
                <a:spcPct val="0"/>
              </a:spcBef>
            </a:pPr>
            <a:endParaRPr lang="en-US" sz="2000">
              <a:latin typeface="Arial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7CAA937-CFFA-EB48-A911-417F0866C1B2}" type="slidenum">
              <a:rPr lang="en-US"/>
              <a:pPr/>
              <a:t>5</a:t>
            </a:fld>
            <a:endParaRPr lang="en-US"/>
          </a:p>
        </p:txBody>
      </p:sp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63500" y="48895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b"/>
          <a:lstStyle/>
          <a:p>
            <a:pPr hangingPunct="1">
              <a:lnSpc>
                <a:spcPct val="112000"/>
              </a:lnSpc>
            </a:pPr>
            <a:fld id="{B91AD1BB-B622-5E4A-98C9-EAAC5489BD19}" type="slidenum">
              <a:rPr lang="en-US">
                <a:solidFill>
                  <a:srgbClr val="000000"/>
                </a:solidFill>
                <a:latin typeface="+mn-lt" charset="0"/>
                <a:cs typeface="+mn-ea" charset="0"/>
              </a:rPr>
              <a:pPr hangingPunct="1">
                <a:lnSpc>
                  <a:spcPct val="112000"/>
                </a:lnSpc>
              </a:pPr>
              <a:t>5</a:t>
            </a:fld>
            <a:fld id="{746EF9DD-D3E2-5C4A-9E92-5966722CB9D0}" type="slidenum">
              <a:rPr lang="en-US">
                <a:solidFill>
                  <a:srgbClr val="000000"/>
                </a:solidFill>
                <a:latin typeface="+mn-lt" charset="0"/>
                <a:cs typeface="+mn-ea" charset="0"/>
              </a:rPr>
              <a:pPr hangingPunct="1">
                <a:lnSpc>
                  <a:spcPct val="112000"/>
                </a:lnSpc>
              </a:pPr>
              <a:t>5</a:t>
            </a:fld>
            <a:endParaRPr lang="en-US">
              <a:solidFill>
                <a:srgbClr val="000000"/>
              </a:solidFill>
              <a:latin typeface="+mn-lt" charset="0"/>
              <a:cs typeface="+mn-ea" charset="0"/>
            </a:endParaRPr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1143000" y="685800"/>
            <a:ext cx="4567238" cy="3424238"/>
          </a:xfrm>
          <a:prstGeom prst="rect">
            <a:avLst/>
          </a:prstGeom>
          <a:solidFill>
            <a:srgbClr val="FFFFFF">
              <a:alpha val="50000"/>
            </a:srgbClr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299" name="Text Box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2021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tIns="1764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215900" indent="-214313" eaLnBrk="1">
              <a:lnSpc>
                <a:spcPct val="93000"/>
              </a:lnSpc>
              <a:spcBef>
                <a:spcPct val="0"/>
              </a:spcBef>
            </a:pPr>
            <a:endParaRPr lang="en-US" sz="2000">
              <a:latin typeface="Arial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7CAA937-CFFA-EB48-A911-417F0866C1B2}" type="slidenum">
              <a:rPr lang="en-US"/>
              <a:pPr/>
              <a:t>6</a:t>
            </a:fld>
            <a:endParaRPr lang="en-US"/>
          </a:p>
        </p:txBody>
      </p:sp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63500" y="48895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b"/>
          <a:lstStyle/>
          <a:p>
            <a:pPr hangingPunct="1">
              <a:lnSpc>
                <a:spcPct val="112000"/>
              </a:lnSpc>
            </a:pPr>
            <a:fld id="{B91AD1BB-B622-5E4A-98C9-EAAC5489BD19}" type="slidenum">
              <a:rPr lang="en-US">
                <a:solidFill>
                  <a:srgbClr val="000000"/>
                </a:solidFill>
                <a:latin typeface="+mn-lt" charset="0"/>
                <a:cs typeface="+mn-ea" charset="0"/>
              </a:rPr>
              <a:pPr hangingPunct="1">
                <a:lnSpc>
                  <a:spcPct val="112000"/>
                </a:lnSpc>
              </a:pPr>
              <a:t>6</a:t>
            </a:fld>
            <a:fld id="{746EF9DD-D3E2-5C4A-9E92-5966722CB9D0}" type="slidenum">
              <a:rPr lang="en-US">
                <a:solidFill>
                  <a:srgbClr val="000000"/>
                </a:solidFill>
                <a:latin typeface="+mn-lt" charset="0"/>
                <a:cs typeface="+mn-ea" charset="0"/>
              </a:rPr>
              <a:pPr hangingPunct="1">
                <a:lnSpc>
                  <a:spcPct val="112000"/>
                </a:lnSpc>
              </a:pPr>
              <a:t>6</a:t>
            </a:fld>
            <a:endParaRPr lang="en-US">
              <a:solidFill>
                <a:srgbClr val="000000"/>
              </a:solidFill>
              <a:latin typeface="+mn-lt" charset="0"/>
              <a:cs typeface="+mn-ea" charset="0"/>
            </a:endParaRPr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1143000" y="685800"/>
            <a:ext cx="4567238" cy="3424238"/>
          </a:xfrm>
          <a:prstGeom prst="rect">
            <a:avLst/>
          </a:prstGeom>
          <a:solidFill>
            <a:srgbClr val="FFFFFF">
              <a:alpha val="50000"/>
            </a:srgbClr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299" name="Text Box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2021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tIns="1764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215900" indent="-214313" eaLnBrk="1">
              <a:lnSpc>
                <a:spcPct val="93000"/>
              </a:lnSpc>
              <a:spcBef>
                <a:spcPct val="0"/>
              </a:spcBef>
            </a:pPr>
            <a:endParaRPr lang="en-US" sz="2000">
              <a:latin typeface="Arial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25CF8ED-C53D-244E-A418-CAFD0B80FE6E}" type="slidenum">
              <a:rPr lang="en-US"/>
              <a:pPr/>
              <a:t>7</a:t>
            </a:fld>
            <a:endParaRPr lang="en-US"/>
          </a:p>
        </p:txBody>
      </p:sp>
      <p:sp>
        <p:nvSpPr>
          <p:cNvPr id="56321" name="Text Box 1"/>
          <p:cNvSpPr txBox="1">
            <a:spLocks noChangeArrowheads="1"/>
          </p:cNvSpPr>
          <p:nvPr/>
        </p:nvSpPr>
        <p:spPr bwMode="auto">
          <a:xfrm>
            <a:off x="63500" y="48895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b"/>
          <a:lstStyle/>
          <a:p>
            <a:pPr hangingPunct="1">
              <a:lnSpc>
                <a:spcPct val="112000"/>
              </a:lnSpc>
            </a:pPr>
            <a:fld id="{E7BECE85-2DD7-CA44-8063-689185676933}" type="slidenum">
              <a:rPr lang="en-US">
                <a:solidFill>
                  <a:srgbClr val="000000"/>
                </a:solidFill>
                <a:latin typeface="+mn-lt" charset="0"/>
                <a:cs typeface="+mn-ea" charset="0"/>
              </a:rPr>
              <a:pPr hangingPunct="1">
                <a:lnSpc>
                  <a:spcPct val="112000"/>
                </a:lnSpc>
              </a:pPr>
              <a:t>7</a:t>
            </a:fld>
            <a:fld id="{28A66E87-7AA4-9242-8103-753FA0C5BAD7}" type="slidenum">
              <a:rPr lang="en-US">
                <a:solidFill>
                  <a:srgbClr val="000000"/>
                </a:solidFill>
                <a:latin typeface="+mn-lt" charset="0"/>
                <a:cs typeface="+mn-ea" charset="0"/>
              </a:rPr>
              <a:pPr hangingPunct="1">
                <a:lnSpc>
                  <a:spcPct val="112000"/>
                </a:lnSpc>
              </a:pPr>
              <a:t>7</a:t>
            </a:fld>
            <a:endParaRPr lang="en-US">
              <a:solidFill>
                <a:srgbClr val="000000"/>
              </a:solidFill>
              <a:latin typeface="+mn-lt" charset="0"/>
              <a:cs typeface="+mn-ea" charset="0"/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1143000" y="685800"/>
            <a:ext cx="4567238" cy="3424238"/>
          </a:xfrm>
          <a:prstGeom prst="rect">
            <a:avLst/>
          </a:prstGeom>
          <a:solidFill>
            <a:srgbClr val="FFFFFF">
              <a:alpha val="50000"/>
            </a:srgbClr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3" name="Text Box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2021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tIns="1764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215900" indent="-214313" eaLnBrk="1">
              <a:lnSpc>
                <a:spcPct val="93000"/>
              </a:lnSpc>
              <a:spcBef>
                <a:spcPct val="0"/>
              </a:spcBef>
            </a:pPr>
            <a:endParaRPr lang="en-US" sz="2000">
              <a:latin typeface="Arial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E25DF59-847B-D44A-A236-B1C1650162BE}" type="slidenum">
              <a:rPr lang="en-US"/>
              <a:pPr/>
              <a:t>8</a:t>
            </a:fld>
            <a:endParaRPr lang="en-US"/>
          </a:p>
        </p:txBody>
      </p:sp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63500" y="48895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b"/>
          <a:lstStyle/>
          <a:p>
            <a:pPr hangingPunct="1">
              <a:lnSpc>
                <a:spcPct val="112000"/>
              </a:lnSpc>
            </a:pPr>
            <a:fld id="{F9A5FF2C-CF97-D642-8E7C-622CABC20002}" type="slidenum">
              <a:rPr lang="en-US">
                <a:solidFill>
                  <a:srgbClr val="000000"/>
                </a:solidFill>
                <a:latin typeface="+mn-lt" charset="0"/>
                <a:cs typeface="+mn-ea" charset="0"/>
              </a:rPr>
              <a:pPr hangingPunct="1">
                <a:lnSpc>
                  <a:spcPct val="112000"/>
                </a:lnSpc>
              </a:pPr>
              <a:t>8</a:t>
            </a:fld>
            <a:fld id="{71681C0A-E095-CB4E-A544-68E36BD6F380}" type="slidenum">
              <a:rPr lang="en-US">
                <a:solidFill>
                  <a:srgbClr val="000000"/>
                </a:solidFill>
                <a:latin typeface="+mn-lt" charset="0"/>
                <a:cs typeface="+mn-ea" charset="0"/>
              </a:rPr>
              <a:pPr hangingPunct="1">
                <a:lnSpc>
                  <a:spcPct val="112000"/>
                </a:lnSpc>
              </a:pPr>
              <a:t>8</a:t>
            </a:fld>
            <a:endParaRPr lang="en-US">
              <a:solidFill>
                <a:srgbClr val="000000"/>
              </a:solidFill>
              <a:latin typeface="+mn-lt" charset="0"/>
              <a:cs typeface="+mn-ea" charset="0"/>
            </a:endParaRPr>
          </a:p>
        </p:txBody>
      </p:sp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1143000" y="685800"/>
            <a:ext cx="4567238" cy="3424238"/>
          </a:xfrm>
          <a:prstGeom prst="rect">
            <a:avLst/>
          </a:prstGeom>
          <a:solidFill>
            <a:srgbClr val="FFFFFF">
              <a:alpha val="50000"/>
            </a:srgbClr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47" name="Text Box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2021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tIns="1764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215900" indent="-214313" eaLnBrk="1">
              <a:lnSpc>
                <a:spcPct val="93000"/>
              </a:lnSpc>
              <a:spcBef>
                <a:spcPct val="0"/>
              </a:spcBef>
            </a:pPr>
            <a:endParaRPr lang="en-US" sz="2000">
              <a:latin typeface="Arial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1C6F795-163D-6142-A33F-2CD4C96F746A}" type="slidenum">
              <a:rPr lang="en-US"/>
              <a:pPr/>
              <a:t>9</a:t>
            </a:fld>
            <a:endParaRPr lang="en-US"/>
          </a:p>
        </p:txBody>
      </p:sp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63500" y="48895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b"/>
          <a:lstStyle/>
          <a:p>
            <a:pPr hangingPunct="1">
              <a:lnSpc>
                <a:spcPct val="112000"/>
              </a:lnSpc>
            </a:pPr>
            <a:fld id="{521B735F-27C4-4245-B380-9AD5B6A0979C}" type="slidenum">
              <a:rPr lang="en-US">
                <a:solidFill>
                  <a:srgbClr val="000000"/>
                </a:solidFill>
                <a:latin typeface="+mn-lt" charset="0"/>
                <a:cs typeface="+mn-ea" charset="0"/>
              </a:rPr>
              <a:pPr hangingPunct="1">
                <a:lnSpc>
                  <a:spcPct val="112000"/>
                </a:lnSpc>
              </a:pPr>
              <a:t>9</a:t>
            </a:fld>
            <a:fld id="{345F12AB-5EF7-614A-87B3-F38458D6F8DD}" type="slidenum">
              <a:rPr lang="en-US">
                <a:solidFill>
                  <a:srgbClr val="000000"/>
                </a:solidFill>
                <a:latin typeface="+mn-lt" charset="0"/>
                <a:cs typeface="+mn-ea" charset="0"/>
              </a:rPr>
              <a:pPr hangingPunct="1">
                <a:lnSpc>
                  <a:spcPct val="112000"/>
                </a:lnSpc>
              </a:pPr>
              <a:t>9</a:t>
            </a:fld>
            <a:endParaRPr lang="en-US">
              <a:solidFill>
                <a:srgbClr val="000000"/>
              </a:solidFill>
              <a:latin typeface="+mn-lt" charset="0"/>
              <a:cs typeface="+mn-ea" charset="0"/>
            </a:endParaRPr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1143000" y="685800"/>
            <a:ext cx="4567238" cy="3424238"/>
          </a:xfrm>
          <a:prstGeom prst="rect">
            <a:avLst/>
          </a:prstGeom>
          <a:solidFill>
            <a:srgbClr val="FFFFFF">
              <a:alpha val="50000"/>
            </a:srgbClr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371" name="Text Box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2021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tIns="1764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215900" indent="-214313" eaLnBrk="1">
              <a:lnSpc>
                <a:spcPct val="93000"/>
              </a:lnSpc>
              <a:spcBef>
                <a:spcPct val="0"/>
              </a:spcBef>
            </a:pPr>
            <a:endParaRPr lang="en-US" sz="2000">
              <a:latin typeface="Arial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BEF16C9-69E8-5844-A093-E4BD88FB0526}" type="slidenum">
              <a:rPr lang="en-US"/>
              <a:pPr/>
              <a:t>10</a:t>
            </a:fld>
            <a:endParaRPr lang="en-US"/>
          </a:p>
        </p:txBody>
      </p:sp>
      <p:sp>
        <p:nvSpPr>
          <p:cNvPr id="59393" name="Text Box 1"/>
          <p:cNvSpPr txBox="1">
            <a:spLocks noChangeArrowheads="1"/>
          </p:cNvSpPr>
          <p:nvPr/>
        </p:nvSpPr>
        <p:spPr bwMode="auto">
          <a:xfrm>
            <a:off x="63500" y="48895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b"/>
          <a:lstStyle/>
          <a:p>
            <a:pPr hangingPunct="1">
              <a:lnSpc>
                <a:spcPct val="112000"/>
              </a:lnSpc>
            </a:pPr>
            <a:fld id="{9C1BE187-8B9F-624D-8AA7-A0700659283A}" type="slidenum">
              <a:rPr lang="en-US">
                <a:solidFill>
                  <a:srgbClr val="000000"/>
                </a:solidFill>
                <a:latin typeface="+mn-lt" charset="0"/>
                <a:cs typeface="+mn-ea" charset="0"/>
              </a:rPr>
              <a:pPr hangingPunct="1">
                <a:lnSpc>
                  <a:spcPct val="112000"/>
                </a:lnSpc>
              </a:pPr>
              <a:t>10</a:t>
            </a:fld>
            <a:fld id="{9786B37E-9D18-AC4D-A969-CBE1252D29AB}" type="slidenum">
              <a:rPr lang="en-US">
                <a:solidFill>
                  <a:srgbClr val="000000"/>
                </a:solidFill>
                <a:latin typeface="+mn-lt" charset="0"/>
                <a:cs typeface="+mn-ea" charset="0"/>
              </a:rPr>
              <a:pPr hangingPunct="1">
                <a:lnSpc>
                  <a:spcPct val="112000"/>
                </a:lnSpc>
              </a:pPr>
              <a:t>10</a:t>
            </a:fld>
            <a:endParaRPr lang="en-US">
              <a:solidFill>
                <a:srgbClr val="000000"/>
              </a:solidFill>
              <a:latin typeface="+mn-lt" charset="0"/>
              <a:cs typeface="+mn-ea" charset="0"/>
            </a:endParaRPr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1143000" y="685800"/>
            <a:ext cx="4567238" cy="3424238"/>
          </a:xfrm>
          <a:prstGeom prst="rect">
            <a:avLst/>
          </a:prstGeom>
          <a:solidFill>
            <a:srgbClr val="FFFFFF">
              <a:alpha val="50000"/>
            </a:srgbClr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395" name="Text Box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2021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tIns="1764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215900" indent="-214313" eaLnBrk="1">
              <a:lnSpc>
                <a:spcPct val="93000"/>
              </a:lnSpc>
              <a:spcBef>
                <a:spcPct val="0"/>
              </a:spcBef>
            </a:pPr>
            <a:endParaRPr lang="en-US" sz="2000">
              <a:latin typeface="Arial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749515E-7821-7B4F-A610-26B4195BE738}" type="slidenum">
              <a:rPr lang="en-US"/>
              <a:pPr/>
              <a:t>11</a:t>
            </a:fld>
            <a:endParaRPr lang="en-US"/>
          </a:p>
        </p:txBody>
      </p:sp>
      <p:sp>
        <p:nvSpPr>
          <p:cNvPr id="61441" name="Text Box 1"/>
          <p:cNvSpPr txBox="1">
            <a:spLocks noChangeArrowheads="1"/>
          </p:cNvSpPr>
          <p:nvPr/>
        </p:nvSpPr>
        <p:spPr bwMode="auto">
          <a:xfrm>
            <a:off x="63500" y="48895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 anchor="b"/>
          <a:lstStyle/>
          <a:p>
            <a:pPr hangingPunct="1">
              <a:lnSpc>
                <a:spcPct val="112000"/>
              </a:lnSpc>
            </a:pPr>
            <a:fld id="{ECE24D86-83AD-594F-85C8-EC058FA4D933}" type="slidenum">
              <a:rPr lang="en-US">
                <a:solidFill>
                  <a:srgbClr val="000000"/>
                </a:solidFill>
                <a:latin typeface="+mn-lt" charset="0"/>
                <a:cs typeface="+mn-ea" charset="0"/>
              </a:rPr>
              <a:pPr hangingPunct="1">
                <a:lnSpc>
                  <a:spcPct val="112000"/>
                </a:lnSpc>
              </a:pPr>
              <a:t>11</a:t>
            </a:fld>
            <a:fld id="{A8EA8EE9-AD91-F34A-8468-864DB968E2F3}" type="slidenum">
              <a:rPr lang="en-US">
                <a:solidFill>
                  <a:srgbClr val="000000"/>
                </a:solidFill>
                <a:latin typeface="+mn-lt" charset="0"/>
                <a:cs typeface="+mn-ea" charset="0"/>
              </a:rPr>
              <a:pPr hangingPunct="1">
                <a:lnSpc>
                  <a:spcPct val="112000"/>
                </a:lnSpc>
              </a:pPr>
              <a:t>11</a:t>
            </a:fld>
            <a:endParaRPr lang="en-US">
              <a:solidFill>
                <a:srgbClr val="000000"/>
              </a:solidFill>
              <a:latin typeface="+mn-lt" charset="0"/>
              <a:cs typeface="+mn-ea" charset="0"/>
            </a:endParaRPr>
          </a:p>
        </p:txBody>
      </p:sp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1143000" y="685800"/>
            <a:ext cx="4567238" cy="3424238"/>
          </a:xfrm>
          <a:prstGeom prst="rect">
            <a:avLst/>
          </a:prstGeom>
          <a:solidFill>
            <a:srgbClr val="FFFFFF">
              <a:alpha val="50000"/>
            </a:srgbClr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43" name="Text Box 3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0050" cy="42021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tIns="1764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215900" indent="-214313" eaLnBrk="1">
              <a:lnSpc>
                <a:spcPct val="93000"/>
              </a:lnSpc>
              <a:spcBef>
                <a:spcPct val="0"/>
              </a:spcBef>
            </a:pPr>
            <a:endParaRPr lang="en-US" sz="2000">
              <a:latin typeface="Arial" charset="0"/>
              <a:cs typeface="Arial Unicode M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471" y="1600200"/>
            <a:ext cx="8488171" cy="178010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BitxMap Font tfb"/>
                <a:cs typeface="BitxMap Font tfb"/>
              </a:rPr>
              <a:t>Expressivity Analysis</a:t>
            </a:r>
            <a:endParaRPr lang="en-US" dirty="0">
              <a:latin typeface="BitxMap Font tfb"/>
              <a:cs typeface="BitxMap Font tfb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BitxMap Font tfb"/>
                <a:cs typeface="BitxMap Font tfb"/>
              </a:rPr>
              <a:t>Noor Shaker, </a:t>
            </a:r>
            <a:r>
              <a:rPr lang="en-US" dirty="0" err="1" smtClean="0">
                <a:latin typeface="BitxMap Font tfb"/>
                <a:cs typeface="BitxMap Font tfb"/>
              </a:rPr>
              <a:t>Georgios</a:t>
            </a:r>
            <a:r>
              <a:rPr lang="en-US" dirty="0" smtClean="0">
                <a:latin typeface="BitxMap Font tfb"/>
                <a:cs typeface="BitxMap Font tfb"/>
              </a:rPr>
              <a:t> </a:t>
            </a:r>
            <a:r>
              <a:rPr lang="en-US" dirty="0" err="1" smtClean="0">
                <a:latin typeface="BitxMap Font tfb"/>
                <a:cs typeface="BitxMap Font tfb"/>
              </a:rPr>
              <a:t>Yannakakis</a:t>
            </a:r>
            <a:r>
              <a:rPr lang="en-US" dirty="0" smtClean="0">
                <a:latin typeface="BitxMap Font tfb"/>
                <a:cs typeface="BitxMap Font tfb"/>
              </a:rPr>
              <a:t> and Gillian Smith</a:t>
            </a:r>
          </a:p>
          <a:p>
            <a:r>
              <a:rPr lang="en-US" dirty="0" smtClean="0">
                <a:latin typeface="BitxMap Font tfb"/>
                <a:cs typeface="BitxMap Font tfb"/>
              </a:rPr>
              <a:t>2013</a:t>
            </a:r>
          </a:p>
          <a:p>
            <a:r>
              <a:rPr lang="en-US" dirty="0" smtClean="0">
                <a:latin typeface="BitxMap Font tfb"/>
                <a:cs typeface="BitxMap Font tfb"/>
              </a:rPr>
              <a:t>IT University of Copenhagen</a:t>
            </a:r>
            <a:endParaRPr lang="en-US" dirty="0">
              <a:latin typeface="BitxMap Font tfb"/>
              <a:cs typeface="BitxMap Font tfb"/>
            </a:endParaRPr>
          </a:p>
        </p:txBody>
      </p:sp>
    </p:spTree>
    <p:extLst>
      <p:ext uri="{BB962C8B-B14F-4D97-AF65-F5344CB8AC3E}">
        <p14:creationId xmlns:p14="http://schemas.microsoft.com/office/powerpoint/2010/main" val="156074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3"/>
    </mc:Choice>
    <mc:Fallback xmlns="">
      <p:transition xmlns:p14="http://schemas.microsoft.com/office/powerpoint/2010/main" spd="slow" advTm="51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ln/>
        </p:spPr>
        <p:txBody>
          <a:bodyPr>
            <a:normAutofit fontScale="90000"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5400">
                <a:solidFill>
                  <a:srgbClr val="1F497D"/>
                </a:solidFill>
              </a:rPr>
              <a:t>Expressivity Measures-linearity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457200" y="1879600"/>
            <a:ext cx="8229600" cy="425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339725" indent="-338138"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863600" indent="-323850"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en-US" sz="2400" dirty="0">
                <a:latin typeface="Century Gothic" charset="0"/>
                <a:cs typeface="Arial" charset="0"/>
              </a:rPr>
              <a:t>Measures how flat a level is</a:t>
            </a: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en-US" sz="2400" dirty="0">
                <a:latin typeface="Century Gothic" charset="0"/>
                <a:cs typeface="Arial" charset="0"/>
              </a:rPr>
              <a:t>Affected by hills and changes </a:t>
            </a:r>
            <a:r>
              <a:rPr lang="en-US" sz="2400" dirty="0" smtClean="0">
                <a:latin typeface="Century Gothic" charset="0"/>
                <a:cs typeface="Arial" charset="0"/>
              </a:rPr>
              <a:t>in platform structure</a:t>
            </a: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None/>
            </a:pPr>
            <a:endParaRPr lang="en-US" sz="2400" dirty="0" smtClean="0">
              <a:latin typeface="Century Gothic" charset="0"/>
              <a:cs typeface="Arial" charset="0"/>
            </a:endParaRP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None/>
            </a:pPr>
            <a:endParaRPr lang="en-US" sz="2400" dirty="0">
              <a:latin typeface="Century Gothic" charset="0"/>
              <a:cs typeface="Arial" charset="0"/>
            </a:endParaRPr>
          </a:p>
          <a:p>
            <a:pPr lvl="1" hangingPunct="1">
              <a:lnSpc>
                <a:spcPct val="102000"/>
              </a:lnSpc>
              <a:spcAft>
                <a:spcPts val="1138"/>
              </a:spcAft>
              <a:buSzPct val="45000"/>
              <a:buFont typeface="Wingdings" charset="0"/>
              <a:buNone/>
            </a:pPr>
            <a:endParaRPr lang="en-US" sz="2400" dirty="0">
              <a:latin typeface="Century Gothic" charset="0"/>
              <a:cs typeface="Arial" charset="0"/>
            </a:endParaRP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None/>
            </a:pPr>
            <a:endParaRPr lang="en-US" sz="2400" dirty="0">
              <a:latin typeface="Century Gothic" charset="0"/>
              <a:cs typeface="Arial" charset="0"/>
            </a:endParaRP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Tx/>
              <a:buSzTx/>
              <a:buFontTx/>
              <a:buNone/>
            </a:pPr>
            <a:endParaRPr lang="en-US" sz="2400" dirty="0">
              <a:solidFill>
                <a:srgbClr val="808080"/>
              </a:solidFill>
              <a:latin typeface="Century Gothic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670300" y="4232275"/>
            <a:ext cx="2154238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8360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r>
              <a:rPr lang="en-US" dirty="0"/>
              <a:t>Linearity =0.99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3743325" y="6071655"/>
            <a:ext cx="2154238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8360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r>
              <a:rPr lang="en-US" dirty="0"/>
              <a:t>Linearity =0</a:t>
            </a:r>
          </a:p>
        </p:txBody>
      </p:sp>
      <p:pic>
        <p:nvPicPr>
          <p:cNvPr id="2" name="Picture 1" descr="levelGE-850-Linea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72850"/>
            <a:ext cx="9144000" cy="1371600"/>
          </a:xfrm>
          <a:prstGeom prst="rect">
            <a:avLst/>
          </a:prstGeom>
        </p:spPr>
      </p:pic>
      <p:pic>
        <p:nvPicPr>
          <p:cNvPr id="3" name="Picture 2" descr="levelR-857-nonlinear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00055"/>
            <a:ext cx="91440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45832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ln/>
        </p:spPr>
        <p:txBody>
          <a:bodyPr>
            <a:normAutofit fontScale="90000"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5400">
                <a:solidFill>
                  <a:srgbClr val="1F497D"/>
                </a:solidFill>
              </a:rPr>
              <a:t>Expressivity Measures-leniency</a:t>
            </a: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339725" indent="-338138"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863600" indent="-323850"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en-US" sz="2400">
                <a:latin typeface="Century Gothic" charset="0"/>
                <a:cs typeface="Arial" charset="0"/>
              </a:rPr>
              <a:t>Measures how tolerant a level is</a:t>
            </a: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en-US" sz="2400">
                <a:latin typeface="Century Gothic" charset="0"/>
                <a:cs typeface="Arial" charset="0"/>
              </a:rPr>
              <a:t>Affected by gaps, enemies and powerups</a:t>
            </a: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en-US" sz="2400">
                <a:latin typeface="Century Gothic" charset="0"/>
                <a:cs typeface="Arial" charset="0"/>
              </a:rPr>
              <a:t>Calculation:</a:t>
            </a:r>
          </a:p>
          <a:p>
            <a:pPr lvl="1" hangingPunct="1">
              <a:lnSpc>
                <a:spcPct val="102000"/>
              </a:lnSpc>
              <a:spcAft>
                <a:spcPts val="1138"/>
              </a:spcAft>
              <a:buSzPct val="45000"/>
              <a:buFont typeface="Wingdings" charset="0"/>
              <a:buChar char=""/>
            </a:pPr>
            <a:r>
              <a:rPr lang="en-US" sz="2400">
                <a:latin typeface="Century Gothic" charset="0"/>
                <a:cs typeface="Arial" charset="0"/>
              </a:rPr>
              <a:t>Gaps: -0.5</a:t>
            </a:r>
          </a:p>
          <a:p>
            <a:pPr lvl="1" hangingPunct="1">
              <a:lnSpc>
                <a:spcPct val="102000"/>
              </a:lnSpc>
              <a:spcAft>
                <a:spcPts val="1138"/>
              </a:spcAft>
              <a:buSzPct val="45000"/>
              <a:buFont typeface="Wingdings" charset="0"/>
              <a:buChar char=""/>
            </a:pPr>
            <a:r>
              <a:rPr lang="en-US" sz="2400">
                <a:latin typeface="Century Gothic" charset="0"/>
                <a:cs typeface="Arial" charset="0"/>
              </a:rPr>
              <a:t>Average gap width: -1</a:t>
            </a:r>
          </a:p>
          <a:p>
            <a:pPr lvl="1" hangingPunct="1">
              <a:lnSpc>
                <a:spcPct val="102000"/>
              </a:lnSpc>
              <a:spcAft>
                <a:spcPts val="1138"/>
              </a:spcAft>
              <a:buSzPct val="45000"/>
              <a:buFont typeface="Wingdings" charset="0"/>
              <a:buChar char=""/>
            </a:pPr>
            <a:r>
              <a:rPr lang="en-US" sz="2400">
                <a:latin typeface="Century Gothic" charset="0"/>
                <a:cs typeface="Arial" charset="0"/>
              </a:rPr>
              <a:t>Enemies (goombas and koopas): -1</a:t>
            </a:r>
          </a:p>
          <a:p>
            <a:pPr lvl="1" hangingPunct="1">
              <a:lnSpc>
                <a:spcPct val="102000"/>
              </a:lnSpc>
              <a:spcAft>
                <a:spcPts val="1138"/>
              </a:spcAft>
              <a:buSzPct val="45000"/>
              <a:buFont typeface="Wingdings" charset="0"/>
              <a:buChar char=""/>
            </a:pPr>
            <a:r>
              <a:rPr lang="en-US" sz="2400">
                <a:latin typeface="Century Gothic" charset="0"/>
                <a:cs typeface="Arial" charset="0"/>
              </a:rPr>
              <a:t>Bill blasters and piranha plants: -0.5</a:t>
            </a:r>
          </a:p>
          <a:p>
            <a:pPr lvl="1" hangingPunct="1">
              <a:lnSpc>
                <a:spcPct val="102000"/>
              </a:lnSpc>
              <a:spcAft>
                <a:spcPts val="1138"/>
              </a:spcAft>
              <a:buSzPct val="45000"/>
              <a:buFont typeface="Wingdings" charset="0"/>
              <a:buChar char=""/>
            </a:pPr>
            <a:r>
              <a:rPr lang="en-US" sz="2400">
                <a:latin typeface="Century Gothic" charset="0"/>
                <a:cs typeface="Arial" charset="0"/>
              </a:rPr>
              <a:t>Powerups: 1</a:t>
            </a: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None/>
            </a:pPr>
            <a:endParaRPr lang="en-US" sz="2400">
              <a:latin typeface="Century Gothic" charset="0"/>
              <a:cs typeface="Arial" charset="0"/>
            </a:endParaRP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None/>
            </a:pPr>
            <a:endParaRPr lang="en-US" sz="2400">
              <a:latin typeface="Century Gothic" charset="0"/>
              <a:cs typeface="Arial" charset="0"/>
            </a:endParaRPr>
          </a:p>
          <a:p>
            <a:pPr lvl="1" hangingPunct="1">
              <a:lnSpc>
                <a:spcPct val="102000"/>
              </a:lnSpc>
              <a:spcAft>
                <a:spcPts val="1138"/>
              </a:spcAft>
              <a:buSzPct val="45000"/>
              <a:buFont typeface="Wingdings" charset="0"/>
              <a:buNone/>
            </a:pPr>
            <a:endParaRPr lang="en-US" sz="2400">
              <a:latin typeface="Century Gothic" charset="0"/>
              <a:cs typeface="Arial" charset="0"/>
            </a:endParaRP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None/>
            </a:pPr>
            <a:endParaRPr lang="en-US" sz="2400">
              <a:latin typeface="Century Gothic" charset="0"/>
              <a:cs typeface="Arial" charset="0"/>
            </a:endParaRP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Tx/>
              <a:buSzTx/>
              <a:buFontTx/>
              <a:buNone/>
            </a:pPr>
            <a:endParaRPr lang="en-US" sz="2400">
              <a:solidFill>
                <a:srgbClr val="808080"/>
              </a:solidFill>
              <a:latin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99912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ln/>
        </p:spPr>
        <p:txBody>
          <a:bodyPr>
            <a:normAutofit fontScale="90000"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5400">
                <a:solidFill>
                  <a:srgbClr val="1F497D"/>
                </a:solidFill>
              </a:rPr>
              <a:t>Expressivity Measures-leniency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671888" y="5876396"/>
            <a:ext cx="2154237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8360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r>
              <a:rPr lang="en-US"/>
              <a:t>Leniency =0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3671888" y="3891497"/>
            <a:ext cx="2154237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8360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r>
              <a:rPr lang="en-US" dirty="0"/>
              <a:t>Leniency =1</a:t>
            </a:r>
          </a:p>
        </p:txBody>
      </p:sp>
      <p:pic>
        <p:nvPicPr>
          <p:cNvPr id="2" name="Picture 1" descr="levelGE-928-lowLe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2396"/>
            <a:ext cx="9144000" cy="1371600"/>
          </a:xfrm>
          <a:prstGeom prst="rect">
            <a:avLst/>
          </a:prstGeom>
        </p:spPr>
      </p:pic>
      <p:pic>
        <p:nvPicPr>
          <p:cNvPr id="3" name="Picture 2" descr="level-8-5-highLe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36800"/>
            <a:ext cx="91440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21715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ln/>
        </p:spPr>
        <p:txBody>
          <a:bodyPr>
            <a:normAutofit fontScale="90000"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5400">
                <a:solidFill>
                  <a:srgbClr val="1F497D"/>
                </a:solidFill>
              </a:rPr>
              <a:t>Expressivity Measures-histogram comparison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52133"/>
            <a:ext cx="9144000" cy="3905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07737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Tanagra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0768" y="1591056"/>
            <a:ext cx="5363633" cy="5160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733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well the generator can be controlled?</a:t>
            </a:r>
          </a:p>
          <a:p>
            <a:r>
              <a:rPr lang="en-US" dirty="0" smtClean="0"/>
              <a:t>Can the generator produce different kinds of output?</a:t>
            </a:r>
          </a:p>
          <a:p>
            <a:r>
              <a:rPr lang="en-US" dirty="0" smtClean="0"/>
              <a:t>How small changes in the input alerts the output?</a:t>
            </a:r>
          </a:p>
          <a:p>
            <a:r>
              <a:rPr lang="en-US" dirty="0" smtClean="0"/>
              <a:t>How small changes to the system alters the expressive range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Controllability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0684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100" y="0"/>
            <a:ext cx="80264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735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your generator creative?</a:t>
            </a:r>
          </a:p>
          <a:p>
            <a:r>
              <a:rPr lang="en-US" dirty="0" smtClean="0"/>
              <a:t>How often it generates interesting output?</a:t>
            </a:r>
          </a:p>
          <a:p>
            <a:r>
              <a:rPr lang="en-US" dirty="0" smtClean="0"/>
              <a:t>How much control do you have over the generated content?</a:t>
            </a:r>
          </a:p>
          <a:p>
            <a:r>
              <a:rPr lang="en-US" dirty="0" smtClean="0"/>
              <a:t>How is your generator different from other generators?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 created a generator, now what?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511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your generator good/bad at generating?</a:t>
            </a:r>
          </a:p>
          <a:p>
            <a:r>
              <a:rPr lang="en-US" dirty="0" smtClean="0"/>
              <a:t>How easy is it to alter the generator output?</a:t>
            </a:r>
          </a:p>
          <a:p>
            <a:r>
              <a:rPr lang="en-US" dirty="0" smtClean="0"/>
              <a:t>Does your generator generates what you created it for?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 created a generator, now what?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444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ln/>
        </p:spPr>
        <p:txBody>
          <a:bodyPr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5400">
                <a:solidFill>
                  <a:srgbClr val="1F497D"/>
                </a:solidFill>
              </a:rPr>
              <a:t>Expressivity Analysis</a:t>
            </a: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457200" y="1288514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431800" indent="-3238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hangingPunct="1">
              <a:lnSpc>
                <a:spcPct val="102000"/>
              </a:lnSpc>
              <a:spcAft>
                <a:spcPts val="1425"/>
              </a:spcAft>
              <a:buSzPct val="45000"/>
              <a:buFont typeface="Wingdings" charset="0"/>
              <a:buNone/>
            </a:pPr>
            <a:endParaRPr lang="en-US" sz="2400" dirty="0">
              <a:latin typeface="Century Gothic" charset="0"/>
            </a:endParaRPr>
          </a:p>
          <a:p>
            <a:pPr marL="339725" indent="-338138"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en-US" sz="2400" dirty="0">
                <a:latin typeface="Century Gothic" charset="0"/>
              </a:rPr>
              <a:t>How can we evaluate a content generator?</a:t>
            </a:r>
          </a:p>
          <a:p>
            <a:pPr marL="339725" indent="-338138"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en-US" sz="2400" dirty="0">
                <a:latin typeface="Century Gothic" charset="0"/>
              </a:rPr>
              <a:t>How can we visualize the generated content space?</a:t>
            </a:r>
          </a:p>
          <a:p>
            <a:pPr marL="339725" indent="-338138"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en-US" sz="2400" dirty="0">
                <a:latin typeface="Century Gothic" charset="0"/>
              </a:rPr>
              <a:t>How can we analyze a generator's expressive range?</a:t>
            </a:r>
          </a:p>
          <a:p>
            <a:pPr marL="339725" indent="-338138"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en-US" sz="2400" dirty="0">
                <a:latin typeface="Century Gothic" charset="0"/>
              </a:rPr>
              <a:t>How can we compare different content generators?</a:t>
            </a:r>
          </a:p>
          <a:p>
            <a:pPr marL="339725" indent="-338138"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None/>
            </a:pPr>
            <a:endParaRPr lang="en-US" sz="2400" dirty="0">
              <a:latin typeface="Century Gothic" charset="0"/>
              <a:cs typeface="Arial" charset="0"/>
            </a:endParaRPr>
          </a:p>
          <a:p>
            <a:pPr marL="339725" indent="-338138"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Tx/>
              <a:buSzTx/>
              <a:buFontTx/>
              <a:buNone/>
            </a:pPr>
            <a:endParaRPr lang="en-US" sz="2400" dirty="0">
              <a:solidFill>
                <a:srgbClr val="808080"/>
              </a:solidFill>
              <a:latin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1698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ln/>
        </p:spPr>
        <p:txBody>
          <a:bodyPr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5400" dirty="0" smtClean="0">
                <a:solidFill>
                  <a:srgbClr val="1F497D"/>
                </a:solidFill>
              </a:rPr>
              <a:t>SMB Generators</a:t>
            </a:r>
            <a:endParaRPr lang="en-US" sz="5400" dirty="0">
              <a:solidFill>
                <a:srgbClr val="1F497D"/>
              </a:solidFill>
            </a:endParaRP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457200" y="172879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431800" indent="-3238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863600" indent="-3238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hangingPunct="1">
              <a:lnSpc>
                <a:spcPct val="102000"/>
              </a:lnSpc>
              <a:spcAft>
                <a:spcPts val="1425"/>
              </a:spcAft>
              <a:buSzPct val="45000"/>
              <a:buFont typeface="Wingdings" charset="0"/>
              <a:buNone/>
            </a:pPr>
            <a:endParaRPr lang="en-US" sz="2400" dirty="0">
              <a:latin typeface="Century Gothic" charset="0"/>
              <a:cs typeface="Arial" charset="0"/>
            </a:endParaRPr>
          </a:p>
          <a:p>
            <a:pPr marL="339725" indent="-338138"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en-US" sz="2400" dirty="0">
                <a:latin typeface="Century Gothic" charset="0"/>
                <a:cs typeface="Arial" charset="0"/>
              </a:rPr>
              <a:t>Notch Level Generator </a:t>
            </a:r>
          </a:p>
          <a:p>
            <a:pPr lvl="1" hangingPunct="1">
              <a:lnSpc>
                <a:spcPct val="102000"/>
              </a:lnSpc>
              <a:spcAft>
                <a:spcPts val="1138"/>
              </a:spcAft>
              <a:buSzPct val="45000"/>
              <a:buFont typeface="Wingdings" charset="0"/>
              <a:buChar char=""/>
            </a:pPr>
            <a:r>
              <a:rPr lang="en-US" sz="2400" dirty="0">
                <a:latin typeface="Century Gothic" charset="0"/>
                <a:cs typeface="Arial" charset="0"/>
              </a:rPr>
              <a:t>Generates infinite variations of content </a:t>
            </a:r>
          </a:p>
          <a:p>
            <a:pPr lvl="1" hangingPunct="1">
              <a:lnSpc>
                <a:spcPct val="102000"/>
              </a:lnSpc>
              <a:spcAft>
                <a:spcPts val="1138"/>
              </a:spcAft>
              <a:buSzPct val="45000"/>
              <a:buFont typeface="Wingdings" charset="0"/>
              <a:buChar char=""/>
            </a:pPr>
            <a:r>
              <a:rPr lang="en-US" sz="2400" dirty="0">
                <a:latin typeface="Century Gothic" charset="0"/>
                <a:cs typeface="Arial" charset="0"/>
              </a:rPr>
              <a:t>Incrementally placing chunks according to certain heuristics</a:t>
            </a:r>
          </a:p>
          <a:p>
            <a:pPr marL="339725" indent="-338138"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en-US" sz="2400" dirty="0">
                <a:latin typeface="Century Gothic" charset="0"/>
                <a:cs typeface="Arial" charset="0"/>
              </a:rPr>
              <a:t>Parameterized Level Generator</a:t>
            </a:r>
          </a:p>
          <a:p>
            <a:pPr lvl="1" hangingPunct="1">
              <a:lnSpc>
                <a:spcPct val="102000"/>
              </a:lnSpc>
              <a:spcAft>
                <a:spcPts val="1138"/>
              </a:spcAft>
              <a:buSzPct val="45000"/>
              <a:buFont typeface="Wingdings" charset="0"/>
              <a:buChar char=""/>
            </a:pPr>
            <a:r>
              <a:rPr lang="en-US" sz="2400" dirty="0">
                <a:latin typeface="Century Gothic" charset="0"/>
                <a:cs typeface="Arial" charset="0"/>
              </a:rPr>
              <a:t>Modified version of Notch</a:t>
            </a:r>
          </a:p>
          <a:p>
            <a:pPr lvl="1" hangingPunct="1">
              <a:lnSpc>
                <a:spcPct val="102000"/>
              </a:lnSpc>
              <a:spcAft>
                <a:spcPts val="1138"/>
              </a:spcAft>
              <a:buSzPct val="45000"/>
              <a:buFont typeface="Wingdings" charset="0"/>
              <a:buChar char=""/>
            </a:pPr>
            <a:r>
              <a:rPr lang="en-US" sz="2400" dirty="0">
                <a:latin typeface="Century Gothic" charset="0"/>
                <a:cs typeface="Arial" charset="0"/>
              </a:rPr>
              <a:t>Six content features (#gaps, gaps width, #enemies, enemies placement, #blocks, #</a:t>
            </a:r>
            <a:r>
              <a:rPr lang="en-US" sz="2400" dirty="0" err="1">
                <a:latin typeface="Century Gothic" charset="0"/>
                <a:cs typeface="Arial" charset="0"/>
              </a:rPr>
              <a:t>powerups</a:t>
            </a:r>
            <a:r>
              <a:rPr lang="en-US" sz="2400" dirty="0">
                <a:latin typeface="Century Gothic" charset="0"/>
                <a:cs typeface="Arial" charset="0"/>
              </a:rPr>
              <a:t>)</a:t>
            </a:r>
          </a:p>
          <a:p>
            <a:pPr marL="339725" indent="-338138"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None/>
            </a:pPr>
            <a:endParaRPr lang="en-US" sz="2400" dirty="0">
              <a:latin typeface="Century Gothic" charset="0"/>
              <a:cs typeface="Arial" charset="0"/>
            </a:endParaRPr>
          </a:p>
          <a:p>
            <a:pPr marL="339725" indent="-338138"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Tx/>
              <a:buSzTx/>
              <a:buFontTx/>
              <a:buNone/>
            </a:pPr>
            <a:endParaRPr lang="en-US" sz="2400" dirty="0">
              <a:solidFill>
                <a:srgbClr val="808080"/>
              </a:solidFill>
              <a:latin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15489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ln/>
        </p:spPr>
        <p:txBody>
          <a:bodyPr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5400" dirty="0" smtClean="0">
                <a:solidFill>
                  <a:srgbClr val="1F497D"/>
                </a:solidFill>
              </a:rPr>
              <a:t>SMB Generators</a:t>
            </a:r>
            <a:endParaRPr lang="en-US" sz="5400" dirty="0">
              <a:solidFill>
                <a:srgbClr val="1F497D"/>
              </a:solidFill>
            </a:endParaRP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457200" y="172879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431800" indent="-3238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863600" indent="-3238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hangingPunct="1">
              <a:lnSpc>
                <a:spcPct val="102000"/>
              </a:lnSpc>
              <a:spcAft>
                <a:spcPts val="1425"/>
              </a:spcAft>
              <a:buSzPct val="45000"/>
              <a:buFont typeface="Wingdings" charset="0"/>
              <a:buNone/>
            </a:pPr>
            <a:endParaRPr lang="en-US" sz="2400" dirty="0">
              <a:latin typeface="Century Gothic" charset="0"/>
              <a:cs typeface="Arial" charset="0"/>
            </a:endParaRPr>
          </a:p>
          <a:p>
            <a:pPr marL="339725" indent="-338138"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en-US" sz="2400" dirty="0" smtClean="0">
                <a:latin typeface="Century Gothic" charset="0"/>
                <a:cs typeface="Arial" charset="0"/>
              </a:rPr>
              <a:t>Grammatical evolution generator</a:t>
            </a:r>
          </a:p>
          <a:p>
            <a:pPr marL="771525" lvl="1" indent="-338138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en-US" sz="2400" dirty="0" smtClean="0">
                <a:latin typeface="Century Gothic" charset="0"/>
                <a:cs typeface="Arial" charset="0"/>
              </a:rPr>
              <a:t>Evolve content according to a design grammar</a:t>
            </a:r>
          </a:p>
          <a:p>
            <a:pPr marL="771525" lvl="1" indent="-338138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en-US" sz="2400" dirty="0" smtClean="0">
                <a:latin typeface="Century Gothic" charset="0"/>
                <a:cs typeface="Arial" charset="0"/>
              </a:rPr>
              <a:t>Impose less constraints</a:t>
            </a:r>
            <a:endParaRPr lang="en-US" sz="2400" dirty="0">
              <a:latin typeface="Century Gothic" charset="0"/>
              <a:cs typeface="Arial" charset="0"/>
            </a:endParaRPr>
          </a:p>
          <a:p>
            <a:pPr marL="339725" indent="-338138"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None/>
            </a:pPr>
            <a:endParaRPr lang="en-US" sz="2400" dirty="0">
              <a:latin typeface="Century Gothic" charset="0"/>
              <a:cs typeface="Arial" charset="0"/>
            </a:endParaRPr>
          </a:p>
          <a:p>
            <a:pPr marL="339725" indent="-338138"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Tx/>
              <a:buSzTx/>
              <a:buFontTx/>
              <a:buNone/>
            </a:pPr>
            <a:endParaRPr lang="en-US" sz="2400" dirty="0">
              <a:solidFill>
                <a:srgbClr val="808080"/>
              </a:solidFill>
              <a:latin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99018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atistic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67853"/>
            <a:ext cx="9144000" cy="4090147"/>
          </a:xfrm>
          <a:prstGeom prst="rect">
            <a:avLst/>
          </a:prstGeom>
        </p:spPr>
      </p:pic>
      <p:sp>
        <p:nvSpPr>
          <p:cNvPr id="2355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ln/>
        </p:spPr>
        <p:txBody>
          <a:bodyPr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5400">
                <a:solidFill>
                  <a:srgbClr val="1F497D"/>
                </a:solidFill>
              </a:rPr>
              <a:t>Expressivity Analysis</a:t>
            </a: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457200" y="1761067"/>
            <a:ext cx="8229600" cy="4369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339725" indent="-338138"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863600" indent="-323850"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en-US" sz="2400" dirty="0" smtClean="0">
                <a:latin typeface="Century Gothic" charset="0"/>
                <a:cs typeface="Arial" charset="0"/>
              </a:rPr>
              <a:t>Generate 1000 levels for each generator</a:t>
            </a: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en-US" sz="2400" dirty="0" smtClean="0">
                <a:latin typeface="Century Gothic" charset="0"/>
                <a:cs typeface="Arial" charset="0"/>
              </a:rPr>
              <a:t>Calculate statistics of key features</a:t>
            </a: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None/>
            </a:pPr>
            <a:endParaRPr lang="en-US" sz="2400" dirty="0" smtClean="0">
              <a:latin typeface="Century Gothic" charset="0"/>
              <a:cs typeface="Arial" charset="0"/>
            </a:endParaRPr>
          </a:p>
          <a:p>
            <a:pPr lvl="1" hangingPunct="1">
              <a:lnSpc>
                <a:spcPct val="102000"/>
              </a:lnSpc>
              <a:spcAft>
                <a:spcPts val="1138"/>
              </a:spcAft>
              <a:buSzPct val="45000"/>
              <a:buFont typeface="Wingdings" charset="0"/>
              <a:buNone/>
            </a:pPr>
            <a:endParaRPr lang="en-US" sz="2400" dirty="0" smtClean="0">
              <a:latin typeface="Century Gothic" charset="0"/>
              <a:cs typeface="Arial" charset="0"/>
            </a:endParaRP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None/>
            </a:pPr>
            <a:endParaRPr lang="en-US" sz="2400" dirty="0" smtClean="0">
              <a:latin typeface="Century Gothic" charset="0"/>
              <a:cs typeface="Arial" charset="0"/>
            </a:endParaRP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Tx/>
              <a:buSzTx/>
              <a:buFontTx/>
              <a:buNone/>
            </a:pPr>
            <a:endParaRPr lang="en-US" sz="2400" dirty="0">
              <a:solidFill>
                <a:srgbClr val="808080"/>
              </a:solidFill>
              <a:latin typeface="Century Gothic" charset="0"/>
            </a:endParaRPr>
          </a:p>
        </p:txBody>
      </p:sp>
      <p:sp>
        <p:nvSpPr>
          <p:cNvPr id="23556" name="Oval 4"/>
          <p:cNvSpPr>
            <a:spLocks noChangeArrowheads="1"/>
          </p:cNvSpPr>
          <p:nvPr/>
        </p:nvSpPr>
        <p:spPr bwMode="auto">
          <a:xfrm>
            <a:off x="8111597" y="6097584"/>
            <a:ext cx="685800" cy="228600"/>
          </a:xfrm>
          <a:prstGeom prst="ellipse">
            <a:avLst/>
          </a:prstGeom>
          <a:noFill/>
          <a:ln w="18360" cap="flat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7" name="Oval 5"/>
          <p:cNvSpPr>
            <a:spLocks noChangeArrowheads="1"/>
          </p:cNvSpPr>
          <p:nvPr/>
        </p:nvSpPr>
        <p:spPr bwMode="auto">
          <a:xfrm>
            <a:off x="4905375" y="6349996"/>
            <a:ext cx="685800" cy="228600"/>
          </a:xfrm>
          <a:prstGeom prst="ellipse">
            <a:avLst/>
          </a:prstGeom>
          <a:noFill/>
          <a:ln w="18360" cap="flat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Oval 6"/>
          <p:cNvSpPr>
            <a:spLocks noChangeArrowheads="1"/>
          </p:cNvSpPr>
          <p:nvPr/>
        </p:nvSpPr>
        <p:spPr bwMode="auto">
          <a:xfrm>
            <a:off x="406401" y="4845575"/>
            <a:ext cx="914400" cy="450850"/>
          </a:xfrm>
          <a:prstGeom prst="ellipse">
            <a:avLst/>
          </a:prstGeom>
          <a:noFill/>
          <a:ln w="18360" cap="flat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Oval 7"/>
          <p:cNvSpPr>
            <a:spLocks noChangeArrowheads="1"/>
          </p:cNvSpPr>
          <p:nvPr/>
        </p:nvSpPr>
        <p:spPr bwMode="auto">
          <a:xfrm>
            <a:off x="3849688" y="4569354"/>
            <a:ext cx="685800" cy="228600"/>
          </a:xfrm>
          <a:prstGeom prst="ellipse">
            <a:avLst/>
          </a:prstGeom>
          <a:noFill/>
          <a:ln w="18360" cap="flat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41860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ln/>
        </p:spPr>
        <p:txBody>
          <a:bodyPr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5400">
                <a:solidFill>
                  <a:srgbClr val="1F497D"/>
                </a:solidFill>
              </a:rPr>
              <a:t>Expressivity Analysis</a:t>
            </a: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457200" y="2590800"/>
            <a:ext cx="8229600" cy="354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339725" indent="-338138"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863600" indent="-323850"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en-US" sz="2400" dirty="0">
                <a:latin typeface="Century Gothic" charset="0"/>
                <a:cs typeface="Arial" charset="0"/>
              </a:rPr>
              <a:t>What is the range of content a generator covers?</a:t>
            </a: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en-US" sz="2400" dirty="0">
                <a:latin typeface="Century Gothic" charset="0"/>
                <a:cs typeface="Arial" charset="0"/>
              </a:rPr>
              <a:t>What is the density of levels along expressivity measures?</a:t>
            </a: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None/>
            </a:pPr>
            <a:endParaRPr lang="en-US" sz="2400" dirty="0">
              <a:latin typeface="Century Gothic" charset="0"/>
              <a:cs typeface="Arial" charset="0"/>
            </a:endParaRPr>
          </a:p>
          <a:p>
            <a:pPr lvl="1" hangingPunct="1">
              <a:lnSpc>
                <a:spcPct val="102000"/>
              </a:lnSpc>
              <a:spcAft>
                <a:spcPts val="1138"/>
              </a:spcAft>
              <a:buSzPct val="45000"/>
              <a:buFont typeface="Wingdings" charset="0"/>
              <a:buNone/>
            </a:pPr>
            <a:endParaRPr lang="en-US" sz="2400" dirty="0">
              <a:latin typeface="Century Gothic" charset="0"/>
              <a:cs typeface="Arial" charset="0"/>
            </a:endParaRP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None/>
            </a:pPr>
            <a:endParaRPr lang="en-US" sz="2400" dirty="0">
              <a:latin typeface="Century Gothic" charset="0"/>
              <a:cs typeface="Arial" charset="0"/>
            </a:endParaRP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Tx/>
              <a:buSzTx/>
              <a:buFontTx/>
              <a:buNone/>
            </a:pPr>
            <a:endParaRPr lang="en-US" sz="2400" dirty="0">
              <a:solidFill>
                <a:srgbClr val="808080"/>
              </a:solidFill>
              <a:latin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05965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ln/>
        </p:spPr>
        <p:txBody>
          <a:bodyPr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5400">
                <a:solidFill>
                  <a:srgbClr val="1F497D"/>
                </a:solidFill>
              </a:rPr>
              <a:t>Expressivity Analysis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457200" y="2302933"/>
            <a:ext cx="8229600" cy="3827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339725" indent="-338138"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863600" indent="-323850"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79450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en-US" sz="2400" dirty="0">
                <a:latin typeface="Century Gothic" charset="0"/>
                <a:cs typeface="Arial" charset="0"/>
              </a:rPr>
              <a:t>Generate a large number of representative samples of the generator’s capabilities</a:t>
            </a: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en-US" sz="2400" dirty="0">
                <a:latin typeface="Century Gothic" charset="0"/>
                <a:cs typeface="Arial" charset="0"/>
              </a:rPr>
              <a:t>Define expressivity measures</a:t>
            </a: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en-US" sz="2400" dirty="0">
                <a:latin typeface="Century Gothic" charset="0"/>
                <a:cs typeface="Arial" charset="0"/>
              </a:rPr>
              <a:t>Apply these measure on each generator's output</a:t>
            </a: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en-US" sz="2400" dirty="0">
                <a:latin typeface="Century Gothic" charset="0"/>
                <a:cs typeface="Arial" charset="0"/>
              </a:rPr>
              <a:t>Visualize the generative space</a:t>
            </a: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None/>
            </a:pPr>
            <a:endParaRPr lang="en-US" sz="2400" dirty="0">
              <a:latin typeface="Century Gothic" charset="0"/>
              <a:cs typeface="Arial" charset="0"/>
            </a:endParaRPr>
          </a:p>
          <a:p>
            <a:pPr lvl="1" hangingPunct="1">
              <a:lnSpc>
                <a:spcPct val="102000"/>
              </a:lnSpc>
              <a:spcAft>
                <a:spcPts val="1138"/>
              </a:spcAft>
              <a:buSzPct val="45000"/>
              <a:buFont typeface="Wingdings" charset="0"/>
              <a:buNone/>
            </a:pPr>
            <a:endParaRPr lang="en-US" sz="2400" dirty="0">
              <a:latin typeface="Century Gothic" charset="0"/>
              <a:cs typeface="Arial" charset="0"/>
            </a:endParaRP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>
                <a:srgbClr val="CC9900"/>
              </a:buClr>
              <a:buSzPct val="65000"/>
              <a:buFont typeface="Wingdings" charset="0"/>
              <a:buNone/>
            </a:pPr>
            <a:endParaRPr lang="en-US" sz="2400" dirty="0">
              <a:latin typeface="Century Gothic" charset="0"/>
              <a:cs typeface="Arial" charset="0"/>
            </a:endParaRPr>
          </a:p>
          <a:p>
            <a:pPr hangingPunct="1">
              <a:lnSpc>
                <a:spcPct val="102000"/>
              </a:lnSpc>
              <a:spcBef>
                <a:spcPts val="488"/>
              </a:spcBef>
              <a:spcAft>
                <a:spcPts val="1425"/>
              </a:spcAft>
              <a:buClrTx/>
              <a:buSzTx/>
              <a:buFontTx/>
              <a:buNone/>
            </a:pPr>
            <a:endParaRPr lang="en-US" sz="2400" dirty="0">
              <a:solidFill>
                <a:srgbClr val="808080"/>
              </a:solidFill>
              <a:latin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83029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13976</TotalTime>
  <Words>400</Words>
  <Application>Microsoft Macintosh PowerPoint</Application>
  <PresentationFormat>On-screen Show (4:3)</PresentationFormat>
  <Paragraphs>100</Paragraphs>
  <Slides>16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Waveform</vt:lpstr>
      <vt:lpstr>Expressivity Analysis</vt:lpstr>
      <vt:lpstr>I created a generator, now what? </vt:lpstr>
      <vt:lpstr>I created a generator, now what? </vt:lpstr>
      <vt:lpstr>Expressivity Analysis</vt:lpstr>
      <vt:lpstr>SMB Generators</vt:lpstr>
      <vt:lpstr>SMB Generators</vt:lpstr>
      <vt:lpstr>Expressivity Analysis</vt:lpstr>
      <vt:lpstr>Expressivity Analysis</vt:lpstr>
      <vt:lpstr>Expressivity Analysis</vt:lpstr>
      <vt:lpstr>Expressivity Measures-linearity</vt:lpstr>
      <vt:lpstr>Expressivity Measures-leniency</vt:lpstr>
      <vt:lpstr>Expressivity Measures-leniency</vt:lpstr>
      <vt:lpstr>Expressivity Measures-histogram comparison</vt:lpstr>
      <vt:lpstr>Tanagra</vt:lpstr>
      <vt:lpstr>Controllability </vt:lpstr>
      <vt:lpstr>PowerPoint Presentation</vt:lpstr>
    </vt:vector>
  </TitlesOfParts>
  <Company>UCD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Player-Driven Procedural Content Generation</dc:title>
  <dc:creator>Noor Shaker</dc:creator>
  <cp:lastModifiedBy>Noor Shaker</cp:lastModifiedBy>
  <cp:revision>779</cp:revision>
  <dcterms:created xsi:type="dcterms:W3CDTF">2012-11-18T10:13:31Z</dcterms:created>
  <dcterms:modified xsi:type="dcterms:W3CDTF">2013-11-06T21:20:16Z</dcterms:modified>
</cp:coreProperties>
</file>